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7" r:id="rId14"/>
    <p:sldId id="272" r:id="rId15"/>
    <p:sldId id="276" r:id="rId16"/>
    <p:sldId id="270" r:id="rId17"/>
    <p:sldId id="274" r:id="rId18"/>
    <p:sldId id="271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62A77F-FDF5-46E3-BA3B-14CED6D9110A}">
  <a:tblStyle styleId="{0662A77F-FDF5-46E3-BA3B-14CED6D9110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250"/>
    <p:restoredTop sz="94674"/>
  </p:normalViewPr>
  <p:slideViewPr>
    <p:cSldViewPr snapToGrid="0">
      <p:cViewPr>
        <p:scale>
          <a:sx n="100" d="100"/>
          <a:sy n="100" d="100"/>
        </p:scale>
        <p:origin x="1488" y="11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8802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9a6b4e4ef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9a6b4e4ef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2643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9a6b4e4ef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9a6b4e4ef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02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9a6b4e4ef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9a6b4e4ef6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26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9a6b4e4ef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9a6b4e4ef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64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9a6b4e4ef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9a6b4e4ef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188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9a6b4e4ef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9a6b4e4ef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696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9a6b4e4ef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9a6b4e4ef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373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9a6b4e4ef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9a6b4e4ef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364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9a6b4e4ef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9a6b4e4ef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142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9a6b4e4ef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9a6b4e4ef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78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9a6b4e4ef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9a6b4e4ef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787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9a6b4e4ef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9a6b4e4ef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5116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9a6b4e4ef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9a6b4e4ef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7458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9a6b4e4ef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9a6b4e4ef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751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27.jpg"/><Relationship Id="rId8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8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CC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167" y="2275914"/>
            <a:ext cx="4476200" cy="2145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/>
          <p:nvPr/>
        </p:nvPicPr>
        <p:blipFill>
          <a:blip r:embed="rId4"/>
          <a:stretch>
            <a:fillRect/>
          </a:stretch>
        </p:blipFill>
        <p:spPr>
          <a:xfrm>
            <a:off x="5866533" y="2120899"/>
            <a:ext cx="2965767" cy="2455545"/>
          </a:xfrm>
          <a:prstGeom prst="rect">
            <a:avLst/>
          </a:prstGeom>
        </p:spPr>
      </p:pic>
      <p:pic>
        <p:nvPicPr>
          <p:cNvPr id="1026" name="Picture 2" descr="MK-PAD: Graf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966" y="93802"/>
            <a:ext cx="3578934" cy="144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311700" y="1647649"/>
            <a:ext cx="8520600" cy="983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b="1" dirty="0" smtClean="0">
                <a:solidFill>
                  <a:schemeClr val="accent4">
                    <a:lumMod val="75000"/>
                  </a:schemeClr>
                </a:solidFill>
              </a:rPr>
              <a:t>Acreditare ERASMUS </a:t>
            </a:r>
            <a:r>
              <a:rPr lang="mr-IN" b="1" dirty="0" smtClean="0">
                <a:solidFill>
                  <a:schemeClr val="accent4">
                    <a:lumMod val="75000"/>
                  </a:schemeClr>
                </a:solidFill>
              </a:rPr>
              <a:t>–</a:t>
            </a:r>
            <a:r>
              <a:rPr lang="ro-RO" b="1" dirty="0" smtClean="0">
                <a:solidFill>
                  <a:schemeClr val="accent4">
                    <a:lumMod val="75000"/>
                  </a:schemeClr>
                </a:solidFill>
              </a:rPr>
              <a:t> mobilitatea 1</a:t>
            </a:r>
            <a:br>
              <a:rPr lang="ro-RO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o-RO" b="1" dirty="0" smtClean="0">
                <a:solidFill>
                  <a:schemeClr val="accent4">
                    <a:lumMod val="75000"/>
                  </a:schemeClr>
                </a:solidFill>
              </a:rPr>
              <a:t>JOB-SHADOW </a:t>
            </a:r>
            <a:r>
              <a:rPr lang="mr-IN" b="1" dirty="0" smtClean="0">
                <a:solidFill>
                  <a:schemeClr val="accent4">
                    <a:lumMod val="75000"/>
                  </a:schemeClr>
                </a:solidFill>
              </a:rPr>
              <a:t>–</a:t>
            </a:r>
            <a:r>
              <a:rPr lang="ro-RO" b="1" dirty="0" smtClean="0">
                <a:solidFill>
                  <a:schemeClr val="accent4">
                    <a:lumMod val="75000"/>
                  </a:schemeClr>
                </a:solidFill>
              </a:rPr>
              <a:t> 3 profesori</a:t>
            </a:r>
            <a:br>
              <a:rPr lang="ro-RO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5900" y="4526474"/>
            <a:ext cx="363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25 </a:t>
            </a:r>
            <a:r>
              <a:rPr lang="mr-IN" sz="2800" b="1" dirty="0" smtClean="0">
                <a:solidFill>
                  <a:schemeClr val="accent4">
                    <a:lumMod val="75000"/>
                  </a:schemeClr>
                </a:solidFill>
              </a:rPr>
              <a:t>–</a:t>
            </a: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 29 </a:t>
            </a:r>
            <a:r>
              <a:rPr lang="en-GB" sz="2800" b="1" dirty="0" err="1" smtClean="0">
                <a:solidFill>
                  <a:schemeClr val="accent4">
                    <a:lumMod val="75000"/>
                  </a:schemeClr>
                </a:solidFill>
              </a:rPr>
              <a:t>aprilie</a:t>
            </a: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 2023</a:t>
            </a:r>
            <a:endParaRPr lang="en-GB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99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CC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EDA16C"/>
                </a:solidFill>
              </a:rPr>
              <a:t>Innovative system - SRL</a:t>
            </a:r>
            <a:endParaRPr>
              <a:solidFill>
                <a:srgbClr val="EDA16C"/>
              </a:solidFill>
            </a:endParaRPr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>
              <a:solidFill>
                <a:srgbClr val="EDA16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575" y="1147225"/>
            <a:ext cx="6502325" cy="37287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429363" y="1269744"/>
            <a:ext cx="815494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b="1" smtClean="0"/>
              <a:t>GEOGRAPHY</a:t>
            </a:r>
            <a:endParaRPr lang="en-GB" sz="700" dirty="0"/>
          </a:p>
        </p:txBody>
      </p:sp>
      <p:sp>
        <p:nvSpPr>
          <p:cNvPr id="6" name="TextBox 5"/>
          <p:cNvSpPr txBox="1"/>
          <p:nvPr/>
        </p:nvSpPr>
        <p:spPr>
          <a:xfrm>
            <a:off x="1463419" y="1563912"/>
            <a:ext cx="815494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b="1" dirty="0" smtClean="0"/>
              <a:t>SCALING IN</a:t>
            </a:r>
            <a:endParaRPr lang="en-GB" sz="700" dirty="0"/>
          </a:p>
        </p:txBody>
      </p:sp>
      <p:sp>
        <p:nvSpPr>
          <p:cNvPr id="7" name="TextBox 6"/>
          <p:cNvSpPr txBox="1"/>
          <p:nvPr/>
        </p:nvSpPr>
        <p:spPr>
          <a:xfrm>
            <a:off x="2355757" y="1563912"/>
            <a:ext cx="81549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b="1" dirty="0" smtClean="0"/>
              <a:t>What do I need?</a:t>
            </a:r>
            <a:endParaRPr lang="en-GB" sz="700" dirty="0"/>
          </a:p>
        </p:txBody>
      </p:sp>
      <p:sp>
        <p:nvSpPr>
          <p:cNvPr id="8" name="TextBox 7"/>
          <p:cNvSpPr txBox="1"/>
          <p:nvPr/>
        </p:nvSpPr>
        <p:spPr>
          <a:xfrm>
            <a:off x="3248095" y="1563912"/>
            <a:ext cx="815494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b="1" dirty="0" smtClean="0"/>
              <a:t>TOOLS?</a:t>
            </a:r>
            <a:endParaRPr lang="en-GB" sz="700" dirty="0"/>
          </a:p>
        </p:txBody>
      </p:sp>
      <p:sp>
        <p:nvSpPr>
          <p:cNvPr id="9" name="TextBox 8"/>
          <p:cNvSpPr txBox="1"/>
          <p:nvPr/>
        </p:nvSpPr>
        <p:spPr>
          <a:xfrm>
            <a:off x="5737707" y="1587068"/>
            <a:ext cx="81549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b="1" dirty="0" smtClean="0"/>
              <a:t>How should I improve?</a:t>
            </a:r>
            <a:endParaRPr lang="en-GB" sz="700" dirty="0"/>
          </a:p>
        </p:txBody>
      </p:sp>
      <p:sp>
        <p:nvSpPr>
          <p:cNvPr id="10" name="TextBox 9"/>
          <p:cNvSpPr txBox="1"/>
          <p:nvPr/>
        </p:nvSpPr>
        <p:spPr>
          <a:xfrm>
            <a:off x="6841815" y="1617772"/>
            <a:ext cx="815494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b="1" dirty="0" smtClean="0"/>
              <a:t>TEST?</a:t>
            </a:r>
            <a:endParaRPr lang="en-GB" sz="700" dirty="0"/>
          </a:p>
        </p:txBody>
      </p:sp>
      <p:sp>
        <p:nvSpPr>
          <p:cNvPr id="11" name="TextBox 10"/>
          <p:cNvSpPr txBox="1"/>
          <p:nvPr/>
        </p:nvSpPr>
        <p:spPr>
          <a:xfrm>
            <a:off x="6758432" y="2760647"/>
            <a:ext cx="81549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b="1" dirty="0" smtClean="0"/>
              <a:t>Test: </a:t>
            </a:r>
            <a:r>
              <a:rPr lang="en-GB" sz="700" b="1" dirty="0" err="1" smtClean="0"/>
              <a:t>sapt</a:t>
            </a:r>
            <a:r>
              <a:rPr lang="en-GB" sz="700" b="1" dirty="0" smtClean="0"/>
              <a:t> 11</a:t>
            </a:r>
          </a:p>
          <a:p>
            <a:r>
              <a:rPr lang="en-GB" sz="700" b="1" dirty="0" err="1" smtClean="0"/>
              <a:t>Assignement</a:t>
            </a:r>
            <a:r>
              <a:rPr lang="en-GB" sz="700" b="1" dirty="0" smtClean="0"/>
              <a:t>: </a:t>
            </a:r>
          </a:p>
          <a:p>
            <a:r>
              <a:rPr lang="en-GB" sz="700" b="1" dirty="0" err="1" smtClean="0"/>
              <a:t>sapt</a:t>
            </a:r>
            <a:r>
              <a:rPr lang="en-GB" sz="700" b="1" dirty="0" smtClean="0"/>
              <a:t> 11</a:t>
            </a:r>
            <a:endParaRPr lang="en-GB" sz="7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3418" y="3425999"/>
            <a:ext cx="529501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HiraginoSans-W3" charset="-128"/>
              <a:buChar char="☀"/>
            </a:pPr>
            <a:r>
              <a:rPr lang="en-GB" sz="700" b="1" dirty="0" smtClean="0"/>
              <a:t>Take the </a:t>
            </a:r>
            <a:r>
              <a:rPr lang="en-GB" sz="700" b="1" u="sng" dirty="0" smtClean="0"/>
              <a:t>test</a:t>
            </a:r>
            <a:r>
              <a:rPr lang="en-GB" sz="700" b="1" dirty="0" smtClean="0"/>
              <a:t> you received from the teacher (duration 25 minutes)</a:t>
            </a:r>
          </a:p>
          <a:p>
            <a:pPr marL="171450" indent="-171450">
              <a:buFont typeface="HiraginoSans-W3" charset="-128"/>
              <a:buChar char="☀"/>
            </a:pPr>
            <a:r>
              <a:rPr lang="en-GB" sz="700" b="1" dirty="0" smtClean="0"/>
              <a:t>Hand in our </a:t>
            </a:r>
            <a:r>
              <a:rPr lang="en-GB" sz="700" b="1" u="sng" dirty="0" smtClean="0"/>
              <a:t>task</a:t>
            </a:r>
            <a:r>
              <a:rPr lang="en-GB" sz="700" b="1" dirty="0" smtClean="0"/>
              <a:t> to the teacher</a:t>
            </a:r>
          </a:p>
          <a:p>
            <a:pPr marL="171450" indent="-171450">
              <a:buFont typeface="HiraginoSans-W3" charset="-128"/>
              <a:buChar char="☀"/>
            </a:pPr>
            <a:r>
              <a:rPr lang="en-GB" sz="700" b="1" dirty="0" smtClean="0"/>
              <a:t>Take your </a:t>
            </a:r>
            <a:r>
              <a:rPr lang="en-GB" sz="700" b="1" u="sng" dirty="0" smtClean="0"/>
              <a:t>viewing guide </a:t>
            </a:r>
            <a:r>
              <a:rPr lang="en-GB" sz="700" b="1" dirty="0" smtClean="0"/>
              <a:t>on pg.4 and fill in for yourself how your attitudes have evolved positively or less positively </a:t>
            </a:r>
          </a:p>
          <a:p>
            <a:endParaRPr lang="en-GB" sz="700" b="1" dirty="0"/>
          </a:p>
          <a:p>
            <a:r>
              <a:rPr lang="en-GB" sz="700" b="1" u="sng" dirty="0" smtClean="0"/>
              <a:t>Overview must and may assignments:</a:t>
            </a:r>
          </a:p>
          <a:p>
            <a:endParaRPr lang="en-GB" sz="700" b="1" dirty="0"/>
          </a:p>
          <a:p>
            <a:r>
              <a:rPr lang="en-GB" sz="700" b="1" dirty="0" smtClean="0"/>
              <a:t>Don’t forget to rate yourself. Before you do this take a look at the material that is planned for this week.   </a:t>
            </a:r>
          </a:p>
          <a:p>
            <a:endParaRPr lang="en-GB" sz="700" b="1" dirty="0"/>
          </a:p>
          <a:p>
            <a:pPr marL="171450" indent="-171450">
              <a:buFont typeface="HiraginoSans-W3" charset="-128"/>
              <a:buChar char="☀"/>
            </a:pPr>
            <a:r>
              <a:rPr lang="en-GB" sz="700" b="1" dirty="0" smtClean="0"/>
              <a:t>Missions for the </a:t>
            </a:r>
            <a:r>
              <a:rPr lang="en-GB" sz="700" b="1" u="sng" dirty="0" smtClean="0"/>
              <a:t>Heroes </a:t>
            </a:r>
            <a:r>
              <a:rPr lang="mr-IN" sz="700" b="1" u="sng" dirty="0" smtClean="0"/>
              <a:t>–</a:t>
            </a:r>
            <a:r>
              <a:rPr lang="en-GB" sz="700" b="1" u="sng" dirty="0" smtClean="0"/>
              <a:t> Superheroes </a:t>
            </a:r>
            <a:r>
              <a:rPr lang="mr-IN" sz="700" b="1" u="sng" dirty="0" smtClean="0"/>
              <a:t>–</a:t>
            </a:r>
            <a:r>
              <a:rPr lang="en-GB" sz="700" b="1" u="sng" dirty="0" smtClean="0"/>
              <a:t> </a:t>
            </a:r>
            <a:r>
              <a:rPr lang="en-GB" sz="700" b="1" u="sng" dirty="0" err="1" smtClean="0"/>
              <a:t>Powerheroes</a:t>
            </a:r>
            <a:r>
              <a:rPr lang="en-GB" sz="700" b="1" dirty="0" smtClean="0"/>
              <a:t>:</a:t>
            </a:r>
          </a:p>
          <a:p>
            <a:endParaRPr lang="en-GB" sz="700" b="1" dirty="0"/>
          </a:p>
          <a:p>
            <a:r>
              <a:rPr lang="en-GB" sz="700" dirty="0" smtClean="0"/>
              <a:t>Polaris </a:t>
            </a:r>
            <a:r>
              <a:rPr lang="mr-IN" sz="700" dirty="0" smtClean="0"/>
              <a:t>–</a:t>
            </a:r>
            <a:r>
              <a:rPr lang="en-GB" sz="700" dirty="0" smtClean="0"/>
              <a:t> Huh, my mom has 1,78 children</a:t>
            </a:r>
          </a:p>
          <a:p>
            <a:endParaRPr lang="en-GB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2355757" y="2495254"/>
            <a:ext cx="815494" cy="8463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b="1" dirty="0" smtClean="0"/>
              <a:t>Test / Viewing pointer: Polaris, pg. 23 Polaris: </a:t>
            </a:r>
            <a:r>
              <a:rPr lang="en-GB" sz="700" dirty="0"/>
              <a:t>Huh, my mom has 1,78 children</a:t>
            </a:r>
          </a:p>
          <a:p>
            <a:endParaRPr lang="en-GB" sz="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CC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EDA16C"/>
                </a:solidFill>
              </a:rPr>
              <a:t>Innovative system - coaching</a:t>
            </a:r>
            <a:endParaRPr>
              <a:solidFill>
                <a:srgbClr val="EDA16C"/>
              </a:solidFill>
            </a:endParaRPr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 is not a number; 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 guidance in teacher's hands;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 supervisor functions as support for teacher; 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good connection between student and coach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socio-emotional development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follow-up school career 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CC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0" y="2427135"/>
            <a:ext cx="3416299" cy="2562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313" y="55411"/>
            <a:ext cx="3416299" cy="2562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06" y="2427135"/>
            <a:ext cx="3416299" cy="25622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17" y="173836"/>
            <a:ext cx="1946072" cy="25947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" y="55411"/>
            <a:ext cx="3459683" cy="259476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02" y="2427135"/>
            <a:ext cx="1940380" cy="25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76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2430675"/>
            <a:ext cx="3328300" cy="2496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87374"/>
            <a:ext cx="3328300" cy="2496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00" y="644090"/>
            <a:ext cx="4764225" cy="3573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0" y="3273895"/>
            <a:ext cx="2293838" cy="172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30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1" y="374563"/>
            <a:ext cx="5743934" cy="4307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75" y="2645301"/>
            <a:ext cx="3021784" cy="226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75" y="151637"/>
            <a:ext cx="3021784" cy="226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92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19" y="2662105"/>
            <a:ext cx="3145781" cy="2359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4" y="590306"/>
            <a:ext cx="5107789" cy="38308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19" y="190096"/>
            <a:ext cx="3260081" cy="2445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38" y="3091018"/>
            <a:ext cx="1447818" cy="193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9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CC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rgbClr val="EDA16C"/>
                </a:solidFill>
                <a:latin typeface="Trebuchet MS"/>
                <a:ea typeface="Trebuchet MS"/>
                <a:cs typeface="Trebuchet MS"/>
                <a:sym typeface="Trebuchet MS"/>
              </a:rPr>
              <a:t>Content</a:t>
            </a:r>
            <a:endParaRPr dirty="0">
              <a:solidFill>
                <a:srgbClr val="EDA16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400" y="2793443"/>
            <a:ext cx="2921000" cy="2190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0" y="243397"/>
            <a:ext cx="2921000" cy="2190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0" y="469900"/>
            <a:ext cx="2921000" cy="21907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600" y="261369"/>
            <a:ext cx="2921000" cy="21907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67" y="2635775"/>
            <a:ext cx="2849033" cy="21367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0" y="2685525"/>
            <a:ext cx="2849033" cy="21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00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00" y="348999"/>
            <a:ext cx="2921000" cy="2190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348999"/>
            <a:ext cx="2921000" cy="2190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00" y="2674499"/>
            <a:ext cx="2921000" cy="2190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00" y="377574"/>
            <a:ext cx="2844800" cy="2133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200" y="2674499"/>
            <a:ext cx="2921000" cy="21907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1096">
            <a:off x="200006" y="2811257"/>
            <a:ext cx="1251500" cy="16686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013">
            <a:off x="7593941" y="2398890"/>
            <a:ext cx="1631395" cy="12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99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CC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2547937"/>
            <a:ext cx="3460750" cy="2595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50" y="2547937"/>
            <a:ext cx="3460750" cy="2595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00" y="279988"/>
            <a:ext cx="2921000" cy="219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00" y="279988"/>
            <a:ext cx="2921000" cy="2190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79988"/>
            <a:ext cx="29210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2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CC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EDA16C"/>
                </a:solidFill>
                <a:latin typeface="Trebuchet MS"/>
                <a:ea typeface="Trebuchet MS"/>
                <a:cs typeface="Trebuchet MS"/>
                <a:sym typeface="Trebuchet MS"/>
              </a:rPr>
              <a:t>Content</a:t>
            </a:r>
            <a:endParaRPr>
              <a:solidFill>
                <a:srgbClr val="EDA16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Belgian educational system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GO!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Atheneum Herzele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Innovative system - self regulated learning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Week schedule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CC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EDA16C"/>
                </a:solidFill>
              </a:rPr>
              <a:t>Belgian Educational System</a:t>
            </a:r>
            <a:endParaRPr>
              <a:solidFill>
                <a:srgbClr val="EDA16C"/>
              </a:solidFill>
            </a:endParaRPr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2,5 - 5 → kindergarten</a:t>
            </a:r>
            <a:b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5 - 11 → primary education</a:t>
            </a:r>
            <a:b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12-18 → secondary education</a:t>
            </a:r>
            <a:b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18 - … → higher education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">
                <a:solidFill>
                  <a:srgbClr val="EDA16C"/>
                </a:solidFill>
                <a:latin typeface="Trebuchet MS"/>
                <a:ea typeface="Trebuchet MS"/>
                <a:cs typeface="Trebuchet MS"/>
                <a:sym typeface="Trebuchet MS"/>
              </a:rPr>
              <a:t>Compulsory schooling starts at 5 years old</a:t>
            </a:r>
            <a:endParaRPr>
              <a:solidFill>
                <a:srgbClr val="EDA16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5611100" y="1453325"/>
            <a:ext cx="285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69" name="Google Shape;69;p15"/>
          <p:cNvGraphicFramePr/>
          <p:nvPr/>
        </p:nvGraphicFramePr>
        <p:xfrm>
          <a:off x="5419488" y="1790330"/>
          <a:ext cx="3239225" cy="1015775"/>
        </p:xfrm>
        <a:graphic>
          <a:graphicData uri="http://schemas.openxmlformats.org/drawingml/2006/table">
            <a:tbl>
              <a:tblPr>
                <a:noFill/>
                <a:tableStyleId>{0662A77F-FDF5-46E3-BA3B-14CED6D9110A}</a:tableStyleId>
              </a:tblPr>
              <a:tblGrid>
                <a:gridCol w="3239225"/>
              </a:tblGrid>
              <a:tr h="1015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800">
                          <a:solidFill>
                            <a:srgbClr val="EDA16C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special primary education</a:t>
                      </a:r>
                      <a:endParaRPr sz="1800">
                        <a:solidFill>
                          <a:srgbClr val="EDA16C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>
                        <a:solidFill>
                          <a:srgbClr val="EDA16C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nl" sz="1800">
                          <a:solidFill>
                            <a:srgbClr val="EDA16C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special secondary education</a:t>
                      </a:r>
                      <a:endParaRPr sz="1800">
                        <a:solidFill>
                          <a:srgbClr val="EDA16C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CC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EDA16C"/>
                </a:solidFill>
              </a:rPr>
              <a:t>Secondary education</a:t>
            </a:r>
            <a:endParaRPr>
              <a:solidFill>
                <a:srgbClr val="EDA16C"/>
              </a:solidFill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12 - 14 → A or B-current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15 - 18 → ASO/TSO/BSO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/>
            </a:r>
            <a:br>
              <a:rPr lang="nl"/>
            </a:br>
            <a:r>
              <a:rPr lang="nl"/>
              <a:t/>
            </a:r>
            <a:br>
              <a:rPr lang="nl"/>
            </a:br>
            <a:endParaRPr/>
          </a:p>
        </p:txBody>
      </p:sp>
      <p:graphicFrame>
        <p:nvGraphicFramePr>
          <p:cNvPr id="76" name="Google Shape;76;p16"/>
          <p:cNvGraphicFramePr/>
          <p:nvPr/>
        </p:nvGraphicFramePr>
        <p:xfrm>
          <a:off x="632100" y="2484368"/>
          <a:ext cx="7879800" cy="1907240"/>
        </p:xfrm>
        <a:graphic>
          <a:graphicData uri="http://schemas.openxmlformats.org/drawingml/2006/table">
            <a:tbl>
              <a:tblPr>
                <a:noFill/>
                <a:tableStyleId>{0662A77F-FDF5-46E3-BA3B-14CED6D9110A}</a:tableStyleId>
              </a:tblPr>
              <a:tblGrid>
                <a:gridCol w="3939900"/>
                <a:gridCol w="3939900"/>
              </a:tblGrid>
              <a:tr h="587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b="1">
                          <a:solidFill>
                            <a:srgbClr val="EDA16C"/>
                          </a:solidFill>
                        </a:rPr>
                        <a:t>A-current</a:t>
                      </a:r>
                      <a:endParaRPr b="1">
                        <a:solidFill>
                          <a:srgbClr val="EDA16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b="1">
                          <a:solidFill>
                            <a:srgbClr val="EDA16C"/>
                          </a:solidFill>
                        </a:rPr>
                        <a:t>B-current</a:t>
                      </a:r>
                      <a:endParaRPr b="1">
                        <a:solidFill>
                          <a:srgbClr val="EDA16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87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800">
                          <a:solidFill>
                            <a:srgbClr val="0C5C74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ASO (general secondary education)</a:t>
                      </a:r>
                      <a:endParaRPr sz="1800">
                        <a:solidFill>
                          <a:srgbClr val="0C5C74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800">
                          <a:solidFill>
                            <a:srgbClr val="0C5C74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BSO (vocational secondary education)</a:t>
                      </a:r>
                      <a:endParaRPr sz="1800">
                        <a:solidFill>
                          <a:srgbClr val="0C5C74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87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 sz="1800">
                          <a:solidFill>
                            <a:srgbClr val="0C5C74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TSO (technical secondary education)</a:t>
                      </a:r>
                      <a:endParaRPr sz="1800">
                        <a:solidFill>
                          <a:srgbClr val="0C5C74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C5C74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5C7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CC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EDA16C"/>
                </a:solidFill>
              </a:rPr>
              <a:t>Core values GO!</a:t>
            </a:r>
            <a:endParaRPr>
              <a:solidFill>
                <a:srgbClr val="EDA16C"/>
              </a:solidFill>
            </a:endParaRPr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611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2008"/>
              <a:buFont typeface="Trebuchet MS"/>
              <a:buChar char="●"/>
            </a:pPr>
            <a:r>
              <a:rPr lang="nl" sz="2008">
                <a:solidFill>
                  <a:srgbClr val="0C5C74"/>
                </a:solidFill>
                <a:highlight>
                  <a:srgbClr val="E9DDCC"/>
                </a:highlight>
                <a:latin typeface="Trebuchet MS"/>
                <a:ea typeface="Trebuchet MS"/>
                <a:cs typeface="Trebuchet MS"/>
                <a:sym typeface="Trebuchet MS"/>
              </a:rPr>
              <a:t>mutual respect</a:t>
            </a:r>
            <a:endParaRPr sz="2008">
              <a:solidFill>
                <a:srgbClr val="0C5C74"/>
              </a:solidFill>
              <a:highlight>
                <a:srgbClr val="E9DDCC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611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2008"/>
              <a:buFont typeface="Trebuchet MS"/>
              <a:buChar char="●"/>
            </a:pPr>
            <a:r>
              <a:rPr lang="nl" sz="2008">
                <a:solidFill>
                  <a:srgbClr val="0C5C74"/>
                </a:solidFill>
                <a:highlight>
                  <a:srgbClr val="E9DDCC"/>
                </a:highlight>
                <a:latin typeface="Trebuchet MS"/>
                <a:ea typeface="Trebuchet MS"/>
                <a:cs typeface="Trebuchet MS"/>
                <a:sym typeface="Trebuchet MS"/>
              </a:rPr>
              <a:t>sincerity</a:t>
            </a:r>
            <a:endParaRPr sz="2008">
              <a:solidFill>
                <a:srgbClr val="0C5C74"/>
              </a:solidFill>
              <a:highlight>
                <a:srgbClr val="E9DDCC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611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2008"/>
              <a:buFont typeface="Trebuchet MS"/>
              <a:buChar char="●"/>
            </a:pPr>
            <a:r>
              <a:rPr lang="nl" sz="2008">
                <a:solidFill>
                  <a:srgbClr val="0C5C74"/>
                </a:solidFill>
                <a:highlight>
                  <a:srgbClr val="E9DDCC"/>
                </a:highlight>
                <a:latin typeface="Trebuchet MS"/>
                <a:ea typeface="Trebuchet MS"/>
                <a:cs typeface="Trebuchet MS"/>
                <a:sym typeface="Trebuchet MS"/>
              </a:rPr>
              <a:t>equality</a:t>
            </a:r>
            <a:endParaRPr sz="2008">
              <a:solidFill>
                <a:srgbClr val="0C5C74"/>
              </a:solidFill>
              <a:highlight>
                <a:srgbClr val="E9DDCC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611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2008"/>
              <a:buFont typeface="Trebuchet MS"/>
              <a:buChar char="●"/>
            </a:pPr>
            <a:r>
              <a:rPr lang="nl" sz="2008">
                <a:solidFill>
                  <a:srgbClr val="0C5C74"/>
                </a:solidFill>
                <a:highlight>
                  <a:srgbClr val="E9DDCC"/>
                </a:highlight>
                <a:latin typeface="Trebuchet MS"/>
                <a:ea typeface="Trebuchet MS"/>
                <a:cs typeface="Trebuchet MS"/>
                <a:sym typeface="Trebuchet MS"/>
              </a:rPr>
              <a:t>openness</a:t>
            </a:r>
            <a:endParaRPr sz="2008">
              <a:solidFill>
                <a:srgbClr val="0C5C74"/>
              </a:solidFill>
              <a:highlight>
                <a:srgbClr val="E9DDCC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 sz="2008">
                <a:solidFill>
                  <a:srgbClr val="0C5C74"/>
                </a:solidFill>
                <a:highlight>
                  <a:srgbClr val="E9DDCC"/>
                </a:highlight>
                <a:latin typeface="Trebuchet MS"/>
                <a:ea typeface="Trebuchet MS"/>
                <a:cs typeface="Trebuchet MS"/>
                <a:sym typeface="Trebuchet MS"/>
              </a:rPr>
              <a:t>commitment</a:t>
            </a:r>
            <a:endParaRPr>
              <a:solidFill>
                <a:srgbClr val="0C5C74"/>
              </a:solidFill>
              <a:highlight>
                <a:srgbClr val="E9DDCC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CC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EDA16C"/>
                </a:solidFill>
              </a:rPr>
              <a:t>GO! Atheneum Herzele</a:t>
            </a:r>
            <a:endParaRPr>
              <a:solidFill>
                <a:srgbClr val="EDA16C"/>
              </a:solidFill>
            </a:endParaRPr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 sz="2008">
                <a:solidFill>
                  <a:srgbClr val="0C5C74"/>
                </a:solidFill>
                <a:highlight>
                  <a:srgbClr val="E9DDCC"/>
                </a:highlight>
                <a:latin typeface="Trebuchet MS"/>
                <a:ea typeface="Trebuchet MS"/>
                <a:cs typeface="Trebuchet MS"/>
                <a:sym typeface="Trebuchet MS"/>
              </a:rPr>
              <a:t>School group 20 → Isabelle Truyen</a:t>
            </a:r>
            <a:endParaRPr sz="2008">
              <a:solidFill>
                <a:srgbClr val="0C5C74"/>
              </a:solidFill>
              <a:highlight>
                <a:srgbClr val="E9DDCC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611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2008"/>
              <a:buFont typeface="Trebuchet MS"/>
              <a:buChar char="●"/>
            </a:pPr>
            <a:r>
              <a:rPr lang="nl" sz="2008">
                <a:solidFill>
                  <a:srgbClr val="0C5C74"/>
                </a:solidFill>
                <a:highlight>
                  <a:srgbClr val="E9DDCC"/>
                </a:highlight>
                <a:latin typeface="Trebuchet MS"/>
                <a:ea typeface="Trebuchet MS"/>
                <a:cs typeface="Trebuchet MS"/>
                <a:sym typeface="Trebuchet MS"/>
              </a:rPr>
              <a:t>Sandy Maegerman &amp; Barbara Fernandez</a:t>
            </a:r>
            <a:endParaRPr sz="2008">
              <a:solidFill>
                <a:srgbClr val="0C5C74"/>
              </a:solidFill>
              <a:highlight>
                <a:srgbClr val="E9DDCC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611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2008"/>
              <a:buFont typeface="Trebuchet MS"/>
              <a:buChar char="●"/>
            </a:pPr>
            <a:r>
              <a:rPr lang="nl" sz="2008">
                <a:solidFill>
                  <a:srgbClr val="0C5C74"/>
                </a:solidFill>
                <a:highlight>
                  <a:srgbClr val="E9DDCC"/>
                </a:highlight>
                <a:latin typeface="Trebuchet MS"/>
                <a:ea typeface="Trebuchet MS"/>
                <a:cs typeface="Trebuchet MS"/>
                <a:sym typeface="Trebuchet MS"/>
              </a:rPr>
              <a:t>815 students</a:t>
            </a:r>
            <a:endParaRPr sz="2008">
              <a:solidFill>
                <a:srgbClr val="0C5C74"/>
              </a:solidFill>
              <a:highlight>
                <a:srgbClr val="E9DDCC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611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2008"/>
              <a:buFont typeface="Trebuchet MS"/>
              <a:buChar char="●"/>
            </a:pPr>
            <a:r>
              <a:rPr lang="nl" sz="2008">
                <a:solidFill>
                  <a:srgbClr val="0C5C74"/>
                </a:solidFill>
                <a:highlight>
                  <a:srgbClr val="E9DDCC"/>
                </a:highlight>
                <a:latin typeface="Trebuchet MS"/>
                <a:ea typeface="Trebuchet MS"/>
                <a:cs typeface="Trebuchet MS"/>
                <a:sym typeface="Trebuchet MS"/>
              </a:rPr>
              <a:t>120 teaching staff</a:t>
            </a:r>
            <a:endParaRPr sz="2008">
              <a:solidFill>
                <a:srgbClr val="0C5C74"/>
              </a:solidFill>
              <a:highlight>
                <a:srgbClr val="E9DDCC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611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2008"/>
              <a:buFont typeface="Trebuchet MS"/>
              <a:buChar char="●"/>
            </a:pPr>
            <a:r>
              <a:rPr lang="nl" sz="2008">
                <a:solidFill>
                  <a:srgbClr val="0C5C74"/>
                </a:solidFill>
                <a:highlight>
                  <a:srgbClr val="E9DDCC"/>
                </a:highlight>
                <a:latin typeface="Trebuchet MS"/>
                <a:ea typeface="Trebuchet MS"/>
                <a:cs typeface="Trebuchet MS"/>
                <a:sym typeface="Trebuchet MS"/>
              </a:rPr>
              <a:t>12 non-teaching staff</a:t>
            </a:r>
            <a:endParaRPr sz="2008">
              <a:solidFill>
                <a:srgbClr val="0C5C74"/>
              </a:solidFill>
              <a:highlight>
                <a:srgbClr val="E9DDCC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8">
              <a:solidFill>
                <a:srgbClr val="0C5C74"/>
              </a:solidFill>
              <a:highlight>
                <a:srgbClr val="E9DDCC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CC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EDA16C"/>
                </a:solidFill>
              </a:rPr>
              <a:t>Innovative system - SRL</a:t>
            </a:r>
            <a:endParaRPr>
              <a:solidFill>
                <a:srgbClr val="EDA16C"/>
              </a:solidFill>
            </a:endParaRPr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breaking up lessons → weekly planning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classification (hero, superhero, powerhero)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tests and exams 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tailoring the system to the target group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short instructions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ts val="18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learning disabilities 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0C5C74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CC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EDA16C"/>
                </a:solidFill>
              </a:rPr>
              <a:t>Innovative system - SRL</a:t>
            </a:r>
            <a:endParaRPr>
              <a:solidFill>
                <a:srgbClr val="EDA16C"/>
              </a:solidFill>
            </a:endParaRPr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ct val="1000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focus on interests and talents; 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ct val="1000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teacher no longer central; 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ct val="1000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chromebook as class tool;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ct val="1000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remediation processes; 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ct val="1000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additional challenges: learning disabilities; 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ct val="1000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time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5C74"/>
              </a:buClr>
              <a:buSzPct val="100000"/>
              <a:buFont typeface="Trebuchet MS"/>
              <a:buChar char="●"/>
            </a:pPr>
            <a:r>
              <a:rPr lang="nl">
                <a:solidFill>
                  <a:srgbClr val="0C5C74"/>
                </a:solidFill>
                <a:latin typeface="Trebuchet MS"/>
                <a:ea typeface="Trebuchet MS"/>
                <a:cs typeface="Trebuchet MS"/>
                <a:sym typeface="Trebuchet MS"/>
              </a:rPr>
              <a:t>team teaching</a:t>
            </a: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C5C7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EDA16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CC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rgbClr val="EDA16C"/>
                </a:solidFill>
              </a:rPr>
              <a:t>Innovative system - SRL</a:t>
            </a:r>
            <a:endParaRPr dirty="0">
              <a:solidFill>
                <a:srgbClr val="EDA16C"/>
              </a:solidFill>
            </a:endParaRPr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solidFill>
                <a:srgbClr val="EDA16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7" name="Google Shape;107;p21"/>
          <p:cNvPicPr preferRelativeResize="0"/>
          <p:nvPr/>
        </p:nvPicPr>
        <p:blipFill rotWithShape="1">
          <a:blip r:embed="rId3">
            <a:alphaModFix/>
          </a:blip>
          <a:srcRect l="16775" t="28318" r="23757" b="12684"/>
          <a:stretch/>
        </p:blipFill>
        <p:spPr>
          <a:xfrm>
            <a:off x="1162625" y="1147225"/>
            <a:ext cx="6774666" cy="378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81820" y="1739146"/>
            <a:ext cx="108038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What do </a:t>
            </a:r>
            <a:r>
              <a:rPr lang="en-GB" sz="900" b="1" smtClean="0"/>
              <a:t>I need</a:t>
            </a:r>
            <a:r>
              <a:rPr lang="en-GB" sz="900" b="1" dirty="0" smtClean="0"/>
              <a:t>?</a:t>
            </a:r>
            <a:endParaRPr lang="en-GB" sz="9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81395" y="1663308"/>
            <a:ext cx="10803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b="1" smtClean="0"/>
              <a:t>What exactly </a:t>
            </a:r>
            <a:r>
              <a:rPr lang="en-GB" sz="900" b="1" dirty="0" smtClean="0"/>
              <a:t>should I do?</a:t>
            </a:r>
            <a:endParaRPr lang="en-GB" sz="9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64036" y="1524809"/>
            <a:ext cx="85178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b="1" smtClean="0"/>
              <a:t>Caterpillar, pupa or butterfly?</a:t>
            </a:r>
            <a:endParaRPr lang="en-GB" sz="9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1570984"/>
            <a:ext cx="465667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b="1" smtClean="0"/>
              <a:t>On the PC?</a:t>
            </a:r>
            <a:endParaRPr lang="en-GB" sz="9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63068" y="1585257"/>
            <a:ext cx="4883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Is </a:t>
            </a:r>
          </a:p>
          <a:p>
            <a:r>
              <a:rPr lang="en-GB" sz="800" b="1" dirty="0" smtClean="0"/>
              <a:t>music</a:t>
            </a:r>
            <a:r>
              <a:rPr lang="en-GB" sz="500" b="1" dirty="0" smtClean="0"/>
              <a:t> </a:t>
            </a:r>
            <a:r>
              <a:rPr lang="en-GB" sz="600" b="1" dirty="0" smtClean="0"/>
              <a:t>allowed?</a:t>
            </a:r>
            <a:endParaRPr lang="en-GB" sz="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97519" y="1524809"/>
            <a:ext cx="701681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Can I improve?</a:t>
            </a:r>
          </a:p>
          <a:p>
            <a:endParaRPr lang="en-GB" sz="9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52245" y="1524809"/>
            <a:ext cx="701681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b="1" smtClean="0"/>
              <a:t>How should </a:t>
            </a:r>
            <a:r>
              <a:rPr lang="en-GB" sz="900" b="1" dirty="0" smtClean="0"/>
              <a:t>I improve?</a:t>
            </a:r>
            <a:endParaRPr lang="en-GB" sz="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39016" y="1583293"/>
            <a:ext cx="5987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Control </a:t>
            </a:r>
            <a:r>
              <a:rPr lang="en-GB" sz="700" b="1" dirty="0" smtClean="0"/>
              <a:t>teacher?</a:t>
            </a:r>
            <a:endParaRPr lang="en-GB" sz="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415434" y="2839411"/>
            <a:ext cx="1248602" cy="8463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b="1" u="sng" dirty="0" smtClean="0"/>
              <a:t>Must</a:t>
            </a:r>
          </a:p>
          <a:p>
            <a:r>
              <a:rPr lang="en-GB" sz="700" dirty="0" smtClean="0"/>
              <a:t>Surf to </a:t>
            </a:r>
            <a:r>
              <a:rPr lang="en-GB" sz="700" dirty="0" err="1" smtClean="0"/>
              <a:t>diddit</a:t>
            </a:r>
            <a:r>
              <a:rPr lang="en-GB" sz="700" dirty="0" smtClean="0"/>
              <a:t> and sign up. Then go to your math book (formula 1) and choose practice. There you do all the exercises from chapter 1</a:t>
            </a:r>
            <a:endParaRPr lang="en-GB" sz="700" dirty="0"/>
          </a:p>
        </p:txBody>
      </p:sp>
      <p:sp>
        <p:nvSpPr>
          <p:cNvPr id="15" name="TextBox 14"/>
          <p:cNvSpPr txBox="1"/>
          <p:nvPr/>
        </p:nvSpPr>
        <p:spPr>
          <a:xfrm>
            <a:off x="2451958" y="3719576"/>
            <a:ext cx="113925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b="1" dirty="0" smtClean="0"/>
              <a:t>Must</a:t>
            </a:r>
          </a:p>
          <a:p>
            <a:r>
              <a:rPr lang="en-GB" sz="700" dirty="0" smtClean="0"/>
              <a:t>do all exercises between p 47-50</a:t>
            </a:r>
            <a:endParaRPr lang="en-GB" sz="700" dirty="0"/>
          </a:p>
        </p:txBody>
      </p:sp>
      <p:sp>
        <p:nvSpPr>
          <p:cNvPr id="16" name="TextBox 15"/>
          <p:cNvSpPr txBox="1"/>
          <p:nvPr/>
        </p:nvSpPr>
        <p:spPr>
          <a:xfrm>
            <a:off x="2451957" y="4170267"/>
            <a:ext cx="113925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b="1" dirty="0" smtClean="0"/>
              <a:t>Must</a:t>
            </a:r>
          </a:p>
          <a:p>
            <a:r>
              <a:rPr lang="en-GB" sz="700" dirty="0" smtClean="0"/>
              <a:t>complete  all exercises between p 51-52</a:t>
            </a:r>
            <a:endParaRPr lang="en-GB" sz="700" dirty="0"/>
          </a:p>
        </p:txBody>
      </p:sp>
      <p:sp>
        <p:nvSpPr>
          <p:cNvPr id="17" name="TextBox 16"/>
          <p:cNvSpPr txBox="1"/>
          <p:nvPr/>
        </p:nvSpPr>
        <p:spPr>
          <a:xfrm>
            <a:off x="6352245" y="2898128"/>
            <a:ext cx="77156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 smtClean="0"/>
              <a:t>Make sure you have a green check mark for each exercise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52245" y="3842085"/>
            <a:ext cx="77156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b="1" smtClean="0"/>
              <a:t>Enhance key</a:t>
            </a:r>
            <a:endParaRPr lang="en-GB" sz="700" dirty="0"/>
          </a:p>
        </p:txBody>
      </p:sp>
      <p:sp>
        <p:nvSpPr>
          <p:cNvPr id="19" name="TextBox 18"/>
          <p:cNvSpPr txBox="1"/>
          <p:nvPr/>
        </p:nvSpPr>
        <p:spPr>
          <a:xfrm>
            <a:off x="6352245" y="4291363"/>
            <a:ext cx="77156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b="1" smtClean="0"/>
              <a:t>Enhance key</a:t>
            </a:r>
            <a:endParaRPr lang="en-GB" sz="700" dirty="0"/>
          </a:p>
        </p:txBody>
      </p:sp>
      <p:sp>
        <p:nvSpPr>
          <p:cNvPr id="20" name="TextBox 19"/>
          <p:cNvSpPr txBox="1"/>
          <p:nvPr/>
        </p:nvSpPr>
        <p:spPr>
          <a:xfrm>
            <a:off x="5063068" y="1227214"/>
            <a:ext cx="195415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b="1" smtClean="0"/>
              <a:t>Subject 6 - MATHEMATICS</a:t>
            </a:r>
            <a:endParaRPr lang="en-GB" sz="700" dirty="0"/>
          </a:p>
        </p:txBody>
      </p:sp>
      <p:sp>
        <p:nvSpPr>
          <p:cNvPr id="21" name="TextBox 20"/>
          <p:cNvSpPr txBox="1"/>
          <p:nvPr/>
        </p:nvSpPr>
        <p:spPr>
          <a:xfrm>
            <a:off x="5613984" y="4640313"/>
            <a:ext cx="225755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b="1" dirty="0" smtClean="0"/>
              <a:t>Subject 6 </a:t>
            </a:r>
            <a:r>
              <a:rPr lang="mr-IN" sz="700" b="1" dirty="0" smtClean="0"/>
              <a:t>–</a:t>
            </a:r>
            <a:r>
              <a:rPr lang="en-GB" sz="700" b="1" dirty="0" smtClean="0"/>
              <a:t> MATHEMATICS </a:t>
            </a:r>
            <a:r>
              <a:rPr lang="mr-IN" sz="700" b="1" dirty="0" smtClean="0"/>
              <a:t>–</a:t>
            </a:r>
            <a:r>
              <a:rPr lang="en-GB" sz="700" b="1" dirty="0" smtClean="0"/>
              <a:t> TASKS AND TESTS</a:t>
            </a:r>
            <a:endParaRPr lang="en-GB" sz="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455</Words>
  <Application>Microsoft Macintosh PowerPoint</Application>
  <PresentationFormat>On-screen Show (16:9)</PresentationFormat>
  <Paragraphs>105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Roboto</vt:lpstr>
      <vt:lpstr>Trebuchet MS</vt:lpstr>
      <vt:lpstr>Arial</vt:lpstr>
      <vt:lpstr>Simple Light</vt:lpstr>
      <vt:lpstr>Acreditare ERASMUS – mobilitatea 1 JOB-SHADOW – 3 profesori </vt:lpstr>
      <vt:lpstr>Content</vt:lpstr>
      <vt:lpstr>Belgian Educational System</vt:lpstr>
      <vt:lpstr>Secondary education</vt:lpstr>
      <vt:lpstr>Core values GO!</vt:lpstr>
      <vt:lpstr>GO! Atheneum Herzele</vt:lpstr>
      <vt:lpstr>Innovative system - SRL</vt:lpstr>
      <vt:lpstr>Innovative system - SRL</vt:lpstr>
      <vt:lpstr>Innovative system - SRL</vt:lpstr>
      <vt:lpstr>Innovative system - SRL</vt:lpstr>
      <vt:lpstr>Innovative system - coaching</vt:lpstr>
      <vt:lpstr>PowerPoint Presentation</vt:lpstr>
      <vt:lpstr>PowerPoint Presentation</vt:lpstr>
      <vt:lpstr>PowerPoint Presentation</vt:lpstr>
      <vt:lpstr>PowerPoint Presentation</vt:lpstr>
      <vt:lpstr>Content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14</cp:revision>
  <dcterms:modified xsi:type="dcterms:W3CDTF">2023-05-07T08:25:53Z</dcterms:modified>
</cp:coreProperties>
</file>